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0"/>
      <c:hPercent val="100"/>
      <c:depthPercent val="100"/>
      <c:perspective val="0"/>
    </c:view3D>
    <c:plotArea>
      <c:layout>
        <c:manualLayout>
          <c:layoutTarget val="inner"/>
          <c:xMode val="edge"/>
          <c:yMode val="edge"/>
          <c:x val="0.11735145086030915"/>
          <c:y val="4.4057617797775527E-2"/>
          <c:w val="0.88171022892971729"/>
          <c:h val="0.84689132608424511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юридические лица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150246.70000000001</c:v>
                </c:pt>
                <c:pt idx="1">
                  <c:v>202620</c:v>
                </c:pt>
                <c:pt idx="2">
                  <c:v>206407</c:v>
                </c:pt>
                <c:pt idx="3">
                  <c:v>264124</c:v>
                </c:pt>
                <c:pt idx="4">
                  <c:v>287888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общий портфель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162774.6</c:v>
                </c:pt>
                <c:pt idx="1">
                  <c:v>254097</c:v>
                </c:pt>
                <c:pt idx="2">
                  <c:v>295889</c:v>
                </c:pt>
                <c:pt idx="3">
                  <c:v>301964</c:v>
                </c:pt>
                <c:pt idx="4">
                  <c:v>302899</c:v>
                </c:pt>
              </c:numCache>
            </c:numRef>
          </c:val>
        </c:ser>
        <c:gapWidth val="212"/>
        <c:gapDepth val="73"/>
        <c:shape val="box"/>
        <c:axId val="63974016"/>
        <c:axId val="77302400"/>
        <c:axId val="43747520"/>
      </c:bar3DChart>
      <c:catAx>
        <c:axId val="63974016"/>
        <c:scaling>
          <c:orientation val="minMax"/>
        </c:scaling>
        <c:axPos val="b"/>
        <c:numFmt formatCode="General" sourceLinked="1"/>
        <c:tickLblPos val="nextTo"/>
        <c:crossAx val="77302400"/>
        <c:crosses val="autoZero"/>
        <c:auto val="1"/>
        <c:lblAlgn val="ctr"/>
        <c:lblOffset val="100"/>
      </c:catAx>
      <c:valAx>
        <c:axId val="77302400"/>
        <c:scaling>
          <c:orientation val="minMax"/>
          <c:max val="400000"/>
          <c:min val="0"/>
        </c:scaling>
        <c:axPos val="l"/>
        <c:majorGridlines>
          <c:spPr>
            <a:ln w="3175">
              <a:solidFill>
                <a:schemeClr val="bg1">
                  <a:lumMod val="85000"/>
                </a:schemeClr>
              </a:solidFill>
            </a:ln>
            <a:effectLst>
              <a:outerShdw dist="50800" dir="5400000" algn="ctr" rotWithShape="0">
                <a:schemeClr val="tx1"/>
              </a:outerShdw>
            </a:effectLst>
          </c:spPr>
        </c:majorGridlines>
        <c:minorGridlines/>
        <c:numFmt formatCode="General" sourceLinked="1"/>
        <c:minorTickMark val="out"/>
        <c:tickLblPos val="nextTo"/>
        <c:crossAx val="63974016"/>
        <c:crosses val="autoZero"/>
        <c:crossBetween val="between"/>
        <c:majorUnit val="100000"/>
        <c:minorUnit val="50000"/>
      </c:valAx>
      <c:serAx>
        <c:axId val="43747520"/>
        <c:scaling>
          <c:orientation val="minMax"/>
        </c:scaling>
        <c:delete val="1"/>
        <c:axPos val="b"/>
        <c:tickLblPos val="nextTo"/>
        <c:crossAx val="77302400"/>
        <c:crosses val="autoZero"/>
      </c:serAx>
      <c:spPr>
        <a:noFill/>
        <a:ln>
          <a:noFill/>
        </a:ln>
        <a:scene3d>
          <a:camera prst="orthographicFront"/>
          <a:lightRig rig="threePt" dir="t"/>
        </a:scene3d>
        <a:sp3d>
          <a:bevelT w="6350"/>
        </a:sp3d>
      </c:spPr>
    </c:plotArea>
    <c:legend>
      <c:legendPos val="r"/>
      <c:layout>
        <c:manualLayout>
          <c:xMode val="edge"/>
          <c:yMode val="edge"/>
          <c:x val="5.740885837546169E-2"/>
          <c:y val="2.3151481064866867E-2"/>
          <c:w val="0.92714001895596398"/>
          <c:h val="6.4808148981377323E-2"/>
        </c:manualLayout>
      </c:layout>
    </c:legend>
    <c:plotVisOnly val="1"/>
  </c:chart>
  <c:spPr>
    <a:scene3d>
      <a:camera prst="orthographicFront"/>
      <a:lightRig rig="threePt" dir="t"/>
    </a:scene3d>
    <a:sp3d>
      <a:bevelT h="12700"/>
    </a:sp3d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0561533974919801"/>
          <c:y val="4.4057617797775513E-2"/>
          <c:w val="0.8943845812376886"/>
          <c:h val="0.82705005624296968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выданных кредитов юрлицам, ед.</c:v>
                </c:pt>
              </c:strCache>
            </c:strRef>
          </c:tx>
          <c:spPr>
            <a:ln w="50800">
              <a:solidFill>
                <a:schemeClr val="accent5">
                  <a:lumMod val="60000"/>
                  <a:lumOff val="40000"/>
                </a:schemeClr>
              </a:solidFill>
            </a:ln>
          </c:spPr>
          <c:dLbls>
            <c:showVal val="1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479</c:v>
                </c:pt>
                <c:pt idx="1">
                  <c:v>907</c:v>
                </c:pt>
                <c:pt idx="2">
                  <c:v>1095</c:v>
                </c:pt>
                <c:pt idx="3">
                  <c:v>757</c:v>
                </c:pt>
                <c:pt idx="4">
                  <c:v>958</c:v>
                </c:pt>
              </c:numCache>
            </c:numRef>
          </c:val>
        </c:ser>
        <c:marker val="1"/>
        <c:axId val="76973184"/>
        <c:axId val="77303168"/>
      </c:lineChart>
      <c:catAx>
        <c:axId val="76973184"/>
        <c:scaling>
          <c:orientation val="minMax"/>
        </c:scaling>
        <c:axPos val="b"/>
        <c:numFmt formatCode="General" sourceLinked="0"/>
        <c:tickLblPos val="nextTo"/>
        <c:crossAx val="77303168"/>
        <c:crosses val="autoZero"/>
        <c:auto val="1"/>
        <c:lblAlgn val="ctr"/>
        <c:lblOffset val="100"/>
      </c:catAx>
      <c:valAx>
        <c:axId val="77303168"/>
        <c:scaling>
          <c:orientation val="minMax"/>
          <c:max val="1200"/>
          <c:min val="0"/>
        </c:scaling>
        <c:axPos val="l"/>
        <c:majorGridlines>
          <c:spPr>
            <a:ln w="6350">
              <a:solidFill>
                <a:sysClr val="window" lastClr="FFFFFF">
                  <a:lumMod val="85000"/>
                </a:sysClr>
              </a:solidFill>
              <a:prstDash val="dash"/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1050"/>
            </a:pPr>
            <a:endParaRPr lang="ru-RU"/>
          </a:p>
        </c:txPr>
        <c:crossAx val="76973184"/>
        <c:crosses val="autoZero"/>
        <c:crossBetween val="between"/>
        <c:majorUnit val="200"/>
        <c:minorUnit val="100"/>
      </c:valAx>
    </c:plotArea>
    <c:legend>
      <c:legendPos val="r"/>
      <c:layout>
        <c:manualLayout>
          <c:xMode val="edge"/>
          <c:yMode val="edge"/>
          <c:x val="0.24247575845852928"/>
          <c:y val="0.72763472208875524"/>
          <c:w val="0.70878748784612544"/>
          <c:h val="0.11242719660042406"/>
        </c:manualLayout>
      </c:layout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0599712993418298"/>
          <c:y val="4.8502197709902294E-2"/>
          <c:w val="0.89438458123768316"/>
          <c:h val="0.82705005624296968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средняя сумма кредита, тыс. руб.</c:v>
                </c:pt>
              </c:strCache>
            </c:strRef>
          </c:tx>
          <c:spPr>
            <a:ln w="50800">
              <a:solidFill>
                <a:schemeClr val="accent5">
                  <a:lumMod val="60000"/>
                  <a:lumOff val="40000"/>
                </a:schemeClr>
              </a:solidFill>
            </a:ln>
          </c:spPr>
          <c:dLbls>
            <c:showVal val="1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240</c:v>
                </c:pt>
                <c:pt idx="1">
                  <c:v>507</c:v>
                </c:pt>
                <c:pt idx="2">
                  <c:v>856</c:v>
                </c:pt>
                <c:pt idx="3">
                  <c:v>548</c:v>
                </c:pt>
                <c:pt idx="4">
                  <c:v>742</c:v>
                </c:pt>
              </c:numCache>
            </c:numRef>
          </c:val>
        </c:ser>
        <c:marker val="1"/>
        <c:axId val="78095104"/>
        <c:axId val="78096640"/>
      </c:lineChart>
      <c:catAx>
        <c:axId val="78095104"/>
        <c:scaling>
          <c:orientation val="minMax"/>
        </c:scaling>
        <c:axPos val="b"/>
        <c:numFmt formatCode="General" sourceLinked="0"/>
        <c:tickLblPos val="nextTo"/>
        <c:crossAx val="78096640"/>
        <c:crosses val="autoZero"/>
        <c:auto val="1"/>
        <c:lblAlgn val="ctr"/>
        <c:lblOffset val="100"/>
      </c:catAx>
      <c:valAx>
        <c:axId val="78096640"/>
        <c:scaling>
          <c:orientation val="minMax"/>
          <c:max val="1200"/>
          <c:min val="0"/>
        </c:scaling>
        <c:axPos val="l"/>
        <c:majorGridlines>
          <c:spPr>
            <a:ln w="6350">
              <a:solidFill>
                <a:sysClr val="window" lastClr="FFFFFF">
                  <a:lumMod val="85000"/>
                </a:sysClr>
              </a:solidFill>
              <a:prstDash val="dash"/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1050"/>
            </a:pPr>
            <a:endParaRPr lang="ru-RU"/>
          </a:p>
        </c:txPr>
        <c:crossAx val="78095104"/>
        <c:crosses val="autoZero"/>
        <c:crossBetween val="between"/>
        <c:majorUnit val="200"/>
        <c:minorUnit val="100"/>
      </c:valAx>
    </c:plotArea>
    <c:legend>
      <c:legendPos val="r"/>
      <c:layout>
        <c:manualLayout>
          <c:xMode val="edge"/>
          <c:yMode val="edge"/>
          <c:x val="0.43226544957742352"/>
          <c:y val="0.66997687789026372"/>
          <c:w val="0.51899788388520396"/>
          <c:h val="0.11242719660042413"/>
        </c:manualLayout>
      </c:layout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618256051326916E-2"/>
          <c:y val="4.4057617797775381E-2"/>
          <c:w val="0.86571558763488077"/>
          <c:h val="0.82705005624296968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общий % просроченной задолженности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3.5714285714285712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4.3650793650793732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3.5714285714285712E-2"/>
                </c:manualLayout>
              </c:layout>
              <c:showVal val="1"/>
            </c:dLbl>
            <c:dLbl>
              <c:idx val="3"/>
              <c:layout>
                <c:manualLayout>
                  <c:x val="-4.1797283176593534E-3"/>
                  <c:y val="5.9523809523809507E-2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5.9523809523809507E-2"/>
                </c:manualLayout>
              </c:layout>
              <c:showVal val="1"/>
            </c:dLbl>
            <c:showVal val="1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1.76</c:v>
                </c:pt>
                <c:pt idx="1">
                  <c:v>1.82</c:v>
                </c:pt>
                <c:pt idx="2">
                  <c:v>2.06</c:v>
                </c:pt>
                <c:pt idx="3">
                  <c:v>3.51</c:v>
                </c:pt>
                <c:pt idx="4">
                  <c:v>3.3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% просроченной задолженности юридическими лицами</c:v>
                </c:pt>
              </c:strCache>
            </c:strRef>
          </c:tx>
          <c:dLbls>
            <c:dLbl>
              <c:idx val="0"/>
              <c:layout>
                <c:manualLayout>
                  <c:x val="-4.1797283176593534E-3"/>
                  <c:y val="-7.1428571428571425E-2"/>
                </c:manualLayout>
              </c:layout>
              <c:showVal val="1"/>
            </c:dLbl>
            <c:dLbl>
              <c:idx val="1"/>
              <c:layout>
                <c:manualLayout>
                  <c:x val="-6.2695924764889898E-3"/>
                  <c:y val="-8.730158730158713E-2"/>
                </c:manualLayout>
              </c:layout>
              <c:showVal val="1"/>
            </c:dLbl>
            <c:dLbl>
              <c:idx val="2"/>
              <c:layout>
                <c:manualLayout>
                  <c:x val="-3.7617554858934171E-2"/>
                  <c:y val="-9.1269841269841306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-4.3650793650793634E-2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-5.5555555555555455E-2"/>
                </c:manualLayout>
              </c:layout>
              <c:showVal val="1"/>
            </c:dLbl>
            <c:showVal val="1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1.8</c:v>
                </c:pt>
                <c:pt idx="1">
                  <c:v>1.970000000000002</c:v>
                </c:pt>
                <c:pt idx="2">
                  <c:v>2.38</c:v>
                </c:pt>
                <c:pt idx="3">
                  <c:v>4.42</c:v>
                </c:pt>
                <c:pt idx="4">
                  <c:v>4.4000000000000004</c:v>
                </c:pt>
              </c:numCache>
            </c:numRef>
          </c:val>
        </c:ser>
        <c:marker val="1"/>
        <c:axId val="77933184"/>
        <c:axId val="77934976"/>
      </c:lineChart>
      <c:catAx>
        <c:axId val="77933184"/>
        <c:scaling>
          <c:orientation val="minMax"/>
        </c:scaling>
        <c:axPos val="b"/>
        <c:numFmt formatCode="General" sourceLinked="1"/>
        <c:tickLblPos val="nextTo"/>
        <c:crossAx val="77934976"/>
        <c:crosses val="autoZero"/>
        <c:auto val="1"/>
        <c:lblAlgn val="ctr"/>
        <c:lblOffset val="100"/>
      </c:catAx>
      <c:valAx>
        <c:axId val="7793497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crossAx val="779331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3093928944943209"/>
          <c:y val="0.73790183350597882"/>
          <c:w val="0.74822730530847714"/>
          <c:h val="0.10832323458557808"/>
        </c:manualLayout>
      </c:layout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5.3030303030303046E-2"/>
          <c:y val="8.8546522046191026E-2"/>
          <c:w val="0.70086971433471379"/>
          <c:h val="0.841952165617851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продаж по величине кредита</c:v>
                </c:pt>
              </c:strCache>
            </c:strRef>
          </c:tx>
          <c:explosion val="15"/>
          <c:dLbls>
            <c:dLbl>
              <c:idx val="0"/>
              <c:layout>
                <c:manualLayout>
                  <c:x val="4.0138706620005841E-2"/>
                  <c:y val="-5.0587078677021058E-2"/>
                </c:manualLayout>
              </c:layout>
              <c:showPercent val="1"/>
            </c:dLbl>
            <c:dLbl>
              <c:idx val="1"/>
              <c:layout>
                <c:manualLayout>
                  <c:x val="2.7196157771945215E-2"/>
                  <c:y val="-8.1488937594140914E-2"/>
                </c:manualLayout>
              </c:layout>
              <c:showPercent val="1"/>
            </c:dLbl>
            <c:dLbl>
              <c:idx val="2"/>
              <c:layout>
                <c:manualLayout>
                  <c:x val="1.3702245552639259E-2"/>
                  <c:y val="-0.15046026463187112"/>
                </c:manualLayout>
              </c:layout>
              <c:showPercent val="1"/>
            </c:dLbl>
            <c:dLbl>
              <c:idx val="3"/>
              <c:layout>
                <c:manualLayout>
                  <c:x val="1.2198891805191018E-2"/>
                  <c:y val="8.0029944710519607E-2"/>
                </c:manualLayout>
              </c:layout>
              <c:showPercent val="1"/>
            </c:dLbl>
            <c:dLbl>
              <c:idx val="4"/>
              <c:layout>
                <c:manualLayout>
                  <c:x val="-5.5055774278215237E-2"/>
                  <c:y val="3.1043645317531267E-2"/>
                </c:manualLayout>
              </c:layout>
              <c:showPercent val="1"/>
            </c:dLbl>
            <c:dLbl>
              <c:idx val="5"/>
              <c:layout>
                <c:manualLayout>
                  <c:x val="-2.2554680664916886E-2"/>
                  <c:y val="-5.7070288894300596E-2"/>
                </c:manualLayout>
              </c:layout>
              <c:showPercent val="1"/>
            </c:dLbl>
            <c:dLbl>
              <c:idx val="7"/>
              <c:layout>
                <c:manualLayout>
                  <c:x val="-1.2524424030329547E-2"/>
                  <c:y val="-3.3004482687086792E-2"/>
                </c:manualLayout>
              </c:layout>
              <c:showPercent val="1"/>
            </c:dLbl>
            <c:dLbl>
              <c:idx val="8"/>
              <c:layout>
                <c:manualLayout>
                  <c:x val="-2.0767716535433091E-3"/>
                  <c:y val="-4.7380829973572902E-2"/>
                </c:manualLayout>
              </c:layout>
              <c:showPercent val="1"/>
            </c:dLbl>
            <c:dLbl>
              <c:idx val="9"/>
              <c:layout>
                <c:manualLayout>
                  <c:x val="1.7008603091280265E-2"/>
                  <c:y val="-4.7380829973572902E-2"/>
                </c:manualLayout>
              </c:layout>
              <c:showPercent val="1"/>
            </c:dLbl>
            <c:dLbl>
              <c:idx val="10"/>
              <c:layout>
                <c:manualLayout>
                  <c:x val="3.9882983377077894E-2"/>
                  <c:y val="-4.7380829973572902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Лист1!$A$2:$A$12</c:f>
              <c:strCache>
                <c:ptCount val="11"/>
                <c:pt idx="0">
                  <c:v>100 тыс. руб.</c:v>
                </c:pt>
                <c:pt idx="1">
                  <c:v>200 тыс. руб.</c:v>
                </c:pt>
                <c:pt idx="2">
                  <c:v>300 тыс. руб.</c:v>
                </c:pt>
                <c:pt idx="3">
                  <c:v>400 тыс. руб.</c:v>
                </c:pt>
                <c:pt idx="4">
                  <c:v>500 тыс. руб.</c:v>
                </c:pt>
                <c:pt idx="5">
                  <c:v>600 тыс. руб.</c:v>
                </c:pt>
                <c:pt idx="6">
                  <c:v>800 тыс. руб.</c:v>
                </c:pt>
                <c:pt idx="7">
                  <c:v>1000 тыс. руб.</c:v>
                </c:pt>
                <c:pt idx="8">
                  <c:v>1500 тыс. руб.</c:v>
                </c:pt>
                <c:pt idx="9">
                  <c:v>2000 тыс. руб.</c:v>
                </c:pt>
                <c:pt idx="10">
                  <c:v>3500 тыс. руб.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8</c:v>
                </c:pt>
                <c:pt idx="1">
                  <c:v>13</c:v>
                </c:pt>
                <c:pt idx="2">
                  <c:v>26</c:v>
                </c:pt>
                <c:pt idx="3">
                  <c:v>28</c:v>
                </c:pt>
                <c:pt idx="4">
                  <c:v>36</c:v>
                </c:pt>
                <c:pt idx="5">
                  <c:v>32</c:v>
                </c:pt>
                <c:pt idx="6">
                  <c:v>4</c:v>
                </c:pt>
                <c:pt idx="7">
                  <c:v>3</c:v>
                </c:pt>
                <c:pt idx="8">
                  <c:v>2</c:v>
                </c:pt>
                <c:pt idx="9">
                  <c:v>3</c:v>
                </c:pt>
                <c:pt idx="10">
                  <c:v>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5411463766666265"/>
          <c:y val="0.17388483066122859"/>
          <c:w val="0.23389113565885933"/>
          <c:h val="0.74971958402106942"/>
        </c:manualLayout>
      </c:layout>
      <c:txPr>
        <a:bodyPr/>
        <a:lstStyle/>
        <a:p>
          <a:pPr>
            <a:defRPr sz="900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autoTitleDeleted val="1"/>
    <c:plotArea>
      <c:layout>
        <c:manualLayout>
          <c:layoutTarget val="inner"/>
          <c:xMode val="edge"/>
          <c:yMode val="edge"/>
          <c:x val="7.618256051326916E-2"/>
          <c:y val="4.4057617797775381E-2"/>
          <c:w val="0.90751281481664203"/>
          <c:h val="0.82705005624296968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% просроченной задолженности юридическими лицами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3.5714285714285712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4.3650793650793739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3.5714285714285712E-2"/>
                </c:manualLayout>
              </c:layout>
              <c:showVal val="1"/>
            </c:dLbl>
            <c:dLbl>
              <c:idx val="3"/>
              <c:layout>
                <c:manualLayout>
                  <c:x val="-4.1797283176593552E-3"/>
                  <c:y val="5.9523809523809507E-2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5.9523809523809507E-2"/>
                </c:manualLayout>
              </c:layout>
              <c:showVal val="1"/>
            </c:dLbl>
            <c:showVal val="1"/>
          </c:dLbls>
          <c:trendline>
            <c:trendlineType val="linear"/>
          </c:trendline>
          <c:trendline>
            <c:trendlineType val="linear"/>
          </c:trendline>
          <c:cat>
            <c:strRef>
              <c:f>Лист1!$A$2:$A$7</c:f>
              <c:strCache>
                <c:ptCount val="6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прогноз 2010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1.8</c:v>
                </c:pt>
                <c:pt idx="1">
                  <c:v>1.9700000000000013</c:v>
                </c:pt>
                <c:pt idx="2">
                  <c:v>2.38</c:v>
                </c:pt>
                <c:pt idx="3">
                  <c:v>4.42</c:v>
                </c:pt>
                <c:pt idx="4">
                  <c:v>4.4000000000000004</c:v>
                </c:pt>
                <c:pt idx="5">
                  <c:v>4.2</c:v>
                </c:pt>
              </c:numCache>
            </c:numRef>
          </c:val>
        </c:ser>
        <c:marker val="1"/>
        <c:axId val="78695808"/>
        <c:axId val="78701696"/>
      </c:lineChart>
      <c:catAx>
        <c:axId val="78695808"/>
        <c:scaling>
          <c:orientation val="minMax"/>
        </c:scaling>
        <c:axPos val="b"/>
        <c:numFmt formatCode="General" sourceLinked="1"/>
        <c:tickLblPos val="nextTo"/>
        <c:crossAx val="78701696"/>
        <c:crosses val="autoZero"/>
        <c:auto val="1"/>
        <c:lblAlgn val="ctr"/>
        <c:lblOffset val="100"/>
      </c:catAx>
      <c:valAx>
        <c:axId val="7870169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Dot"/>
          </a:ln>
        </c:spPr>
        <c:crossAx val="78695808"/>
        <c:crosses val="autoZero"/>
        <c:crossBetween val="between"/>
      </c:valAx>
      <c:spPr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c:spPr>
    </c:plotArea>
    <c:legend>
      <c:legendPos val="r"/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18449649906614385"/>
          <c:y val="0.66171134858142833"/>
          <c:w val="0.79467018817005242"/>
          <c:h val="0.18451381077365328"/>
        </c:manualLayout>
      </c:layout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E159-8A1D-484A-A7A5-D7CDBAA866C9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F8D84D0-163C-46FC-9EDC-1C763731D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E159-8A1D-484A-A7A5-D7CDBAA866C9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84D0-163C-46FC-9EDC-1C763731D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E159-8A1D-484A-A7A5-D7CDBAA866C9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84D0-163C-46FC-9EDC-1C763731D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E159-8A1D-484A-A7A5-D7CDBAA866C9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F8D84D0-163C-46FC-9EDC-1C763731D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E159-8A1D-484A-A7A5-D7CDBAA866C9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84D0-163C-46FC-9EDC-1C763731D2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E159-8A1D-484A-A7A5-D7CDBAA866C9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84D0-163C-46FC-9EDC-1C763731D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E159-8A1D-484A-A7A5-D7CDBAA866C9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F8D84D0-163C-46FC-9EDC-1C763731D2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E159-8A1D-484A-A7A5-D7CDBAA866C9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84D0-163C-46FC-9EDC-1C763731D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E159-8A1D-484A-A7A5-D7CDBAA866C9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84D0-163C-46FC-9EDC-1C763731D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E159-8A1D-484A-A7A5-D7CDBAA866C9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84D0-163C-46FC-9EDC-1C763731D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E159-8A1D-484A-A7A5-D7CDBAA866C9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84D0-163C-46FC-9EDC-1C763731D2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3FE159-8A1D-484A-A7A5-D7CDBAA866C9}" type="datetimeFigureOut">
              <a:rPr lang="ru-RU" smtClean="0"/>
              <a:pPr/>
              <a:t>28.08.2010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F8D84D0-163C-46FC-9EDC-1C763731D2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939784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sz="2200" b="1" cap="all" dirty="0"/>
              <a:t>Самарская академия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cap="all" dirty="0"/>
              <a:t>государственного и муниципального управления 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214554"/>
            <a:ext cx="785818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latin typeface="Cambria" pitchFamily="18" charset="0"/>
              </a:rPr>
              <a:t>«Мероприятия по сокращению просроченной задолженности по кредитам юридических лиц </a:t>
            </a:r>
          </a:p>
          <a:p>
            <a:pPr algn="ctr">
              <a:buNone/>
            </a:pPr>
            <a:r>
              <a:rPr lang="ru-RU" b="1" dirty="0" smtClean="0">
                <a:latin typeface="Cambria" pitchFamily="18" charset="0"/>
              </a:rPr>
              <a:t>(на примере Красноярского отделения Поволжского Банка ОАО Сбербанк России)»</a:t>
            </a: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00232" y="3286124"/>
            <a:ext cx="500066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Cambria" pitchFamily="18" charset="0"/>
              </a:rPr>
              <a:t>за внимание!</a:t>
            </a:r>
            <a:endParaRPr lang="ru-RU" sz="5400" b="1" dirty="0"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1714488"/>
            <a:ext cx="328614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Cambria" pitchFamily="18" charset="0"/>
              </a:rPr>
              <a:t>Спасибо</a:t>
            </a:r>
            <a:endParaRPr lang="ru-RU" sz="5400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14290"/>
            <a:ext cx="8501122" cy="7694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bg1"/>
                </a:solidFill>
                <a:latin typeface="Cambria" pitchFamily="18" charset="0"/>
              </a:rPr>
              <a:t>Цель исследования</a:t>
            </a:r>
            <a:r>
              <a:rPr lang="ru-RU" sz="2400" dirty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Cambria" pitchFamily="18" charset="0"/>
              </a:rPr>
              <a:t>– разработка мероприятий по сокращению просроченной задолженности юридических лиц коммерческого банка.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285860"/>
            <a:ext cx="240912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b="1" dirty="0"/>
              <a:t>Задачи исследования</a:t>
            </a:r>
            <a:r>
              <a:rPr lang="ru-RU" dirty="0"/>
              <a:t>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857365"/>
            <a:ext cx="8244000" cy="17859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>
                <a:latin typeface="Cambria" pitchFamily="18" charset="0"/>
              </a:rPr>
              <a:t>1. Исследовать теоретические основы процесса кредитования юридических лиц коммерческими банками, для этого:</a:t>
            </a:r>
          </a:p>
          <a:p>
            <a:pPr algn="just"/>
            <a:r>
              <a:rPr lang="ru-RU" dirty="0">
                <a:latin typeface="Cambria" pitchFamily="18" charset="0"/>
              </a:rPr>
              <a:t>-  выявить основные понятия и сущность процесса кредитования;</a:t>
            </a:r>
          </a:p>
          <a:p>
            <a:pPr algn="just"/>
            <a:r>
              <a:rPr lang="ru-RU" dirty="0">
                <a:latin typeface="Cambria" pitchFamily="18" charset="0"/>
              </a:rPr>
              <a:t>- изучить порядок кредитования юридических лиц коммерческими банками;</a:t>
            </a:r>
          </a:p>
          <a:p>
            <a:pPr algn="just"/>
            <a:r>
              <a:rPr lang="ru-RU" dirty="0">
                <a:latin typeface="Cambria" pitchFamily="18" charset="0"/>
              </a:rPr>
              <a:t>- проанализировать методы оценки кредитоспособности клиентов коммерческого банка.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3786190"/>
            <a:ext cx="824400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latin typeface="Cambria" pitchFamily="18" charset="0"/>
              </a:rPr>
              <a:t>2. Провести исследование организации деятельности Красноярского отделения Поволжского банка ОАО Сбербанк России по сокращению просроченной задолженности по кредитам юридических лиц.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4786322"/>
            <a:ext cx="82440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>
                <a:latin typeface="Cambria" pitchFamily="18" charset="0"/>
              </a:rPr>
              <a:t>3. Разработать мероприятия по совершенствованию процесса кредитования юридических лиц для сокращения просроченной задолженности по кредитам в Красноярском отделении Поволжского банка ОАО Сбербанк России.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allAtOnce" animBg="1"/>
      <p:bldP spid="6" grpId="0" build="p" animBg="1"/>
      <p:bldP spid="7" grpId="0" build="p" animBg="1"/>
      <p:bldP spid="8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Теоретические основы процесса кредитования юридических лиц коммерческими банками</a:t>
            </a:r>
            <a:br>
              <a:rPr lang="ru-RU" sz="2000" b="1" dirty="0" smtClean="0">
                <a:latin typeface="Cambria" pitchFamily="18" charset="0"/>
              </a:rPr>
            </a:br>
            <a:endParaRPr lang="ru-RU" sz="2000" dirty="0">
              <a:latin typeface="Cambria" pitchFamily="18" charset="0"/>
            </a:endParaRPr>
          </a:p>
        </p:txBody>
      </p:sp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928662" y="2071678"/>
            <a:ext cx="7358114" cy="3846512"/>
            <a:chOff x="1935" y="8967"/>
            <a:chExt cx="9510" cy="6058"/>
          </a:xfrm>
        </p:grpSpPr>
        <p:sp>
          <p:nvSpPr>
            <p:cNvPr id="14339" name="Text Box 3"/>
            <p:cNvSpPr txBox="1">
              <a:spLocks noChangeArrowheads="1"/>
            </p:cNvSpPr>
            <p:nvPr/>
          </p:nvSpPr>
          <p:spPr bwMode="auto">
            <a:xfrm>
              <a:off x="4020" y="8967"/>
              <a:ext cx="4531" cy="70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Виды обеспечения долгосрочного кредита</a:t>
              </a: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340" name="Text Box 4"/>
            <p:cNvSpPr txBox="1">
              <a:spLocks noChangeArrowheads="1"/>
            </p:cNvSpPr>
            <p:nvPr/>
          </p:nvSpPr>
          <p:spPr bwMode="auto">
            <a:xfrm>
              <a:off x="1935" y="10228"/>
              <a:ext cx="3175" cy="56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Имущественные виды 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341" name="Text Box 5"/>
            <p:cNvSpPr txBox="1">
              <a:spLocks noChangeArrowheads="1"/>
            </p:cNvSpPr>
            <p:nvPr/>
          </p:nvSpPr>
          <p:spPr bwMode="auto">
            <a:xfrm>
              <a:off x="7085" y="10230"/>
              <a:ext cx="3175" cy="56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Информационные виды 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4342" name="AutoShape 6"/>
            <p:cNvCxnSpPr>
              <a:cxnSpLocks noChangeShapeType="1"/>
            </p:cNvCxnSpPr>
            <p:nvPr/>
          </p:nvCxnSpPr>
          <p:spPr bwMode="auto">
            <a:xfrm>
              <a:off x="3540" y="9945"/>
              <a:ext cx="5145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343" name="AutoShape 7"/>
            <p:cNvCxnSpPr>
              <a:cxnSpLocks noChangeShapeType="1"/>
            </p:cNvCxnSpPr>
            <p:nvPr/>
          </p:nvCxnSpPr>
          <p:spPr bwMode="auto">
            <a:xfrm>
              <a:off x="6135" y="9675"/>
              <a:ext cx="0" cy="283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344" name="AutoShape 8"/>
            <p:cNvCxnSpPr>
              <a:cxnSpLocks noChangeShapeType="1"/>
            </p:cNvCxnSpPr>
            <p:nvPr/>
          </p:nvCxnSpPr>
          <p:spPr bwMode="auto">
            <a:xfrm>
              <a:off x="3540" y="9945"/>
              <a:ext cx="0" cy="283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345" name="AutoShape 9"/>
            <p:cNvCxnSpPr>
              <a:cxnSpLocks noChangeShapeType="1"/>
            </p:cNvCxnSpPr>
            <p:nvPr/>
          </p:nvCxnSpPr>
          <p:spPr bwMode="auto">
            <a:xfrm>
              <a:off x="8685" y="9947"/>
              <a:ext cx="0" cy="283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sp>
          <p:nvSpPr>
            <p:cNvPr id="14346" name="Text Box 10"/>
            <p:cNvSpPr txBox="1">
              <a:spLocks noChangeArrowheads="1"/>
            </p:cNvSpPr>
            <p:nvPr/>
          </p:nvSpPr>
          <p:spPr bwMode="auto">
            <a:xfrm>
              <a:off x="2715" y="10983"/>
              <a:ext cx="2268" cy="56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Неустойка 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347" name="Text Box 11"/>
            <p:cNvSpPr txBox="1">
              <a:spLocks noChangeArrowheads="1"/>
            </p:cNvSpPr>
            <p:nvPr/>
          </p:nvSpPr>
          <p:spPr bwMode="auto">
            <a:xfrm>
              <a:off x="2715" y="11640"/>
              <a:ext cx="2268" cy="56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Залог 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348" name="Text Box 12"/>
            <p:cNvSpPr txBox="1">
              <a:spLocks noChangeArrowheads="1"/>
            </p:cNvSpPr>
            <p:nvPr/>
          </p:nvSpPr>
          <p:spPr bwMode="auto">
            <a:xfrm>
              <a:off x="2715" y="12303"/>
              <a:ext cx="2268" cy="56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Поручительство 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349" name="Text Box 13"/>
            <p:cNvSpPr txBox="1">
              <a:spLocks noChangeArrowheads="1"/>
            </p:cNvSpPr>
            <p:nvPr/>
          </p:nvSpPr>
          <p:spPr bwMode="auto">
            <a:xfrm>
              <a:off x="2240" y="12978"/>
              <a:ext cx="2778" cy="56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Банковская гарантия 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4350" name="AutoShape 14"/>
            <p:cNvCxnSpPr>
              <a:cxnSpLocks noChangeShapeType="1"/>
            </p:cNvCxnSpPr>
            <p:nvPr/>
          </p:nvCxnSpPr>
          <p:spPr bwMode="auto">
            <a:xfrm flipH="1">
              <a:off x="2445" y="10797"/>
              <a:ext cx="1" cy="2181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sp>
          <p:nvSpPr>
            <p:cNvPr id="14351" name="Text Box 15"/>
            <p:cNvSpPr txBox="1">
              <a:spLocks noChangeArrowheads="1"/>
            </p:cNvSpPr>
            <p:nvPr/>
          </p:nvSpPr>
          <p:spPr bwMode="auto">
            <a:xfrm>
              <a:off x="5612" y="12207"/>
              <a:ext cx="2665" cy="45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Репутация на рынке 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352" name="Text Box 16"/>
            <p:cNvSpPr txBox="1">
              <a:spLocks noChangeArrowheads="1"/>
            </p:cNvSpPr>
            <p:nvPr/>
          </p:nvSpPr>
          <p:spPr bwMode="auto">
            <a:xfrm>
              <a:off x="5612" y="12744"/>
              <a:ext cx="2665" cy="45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Высокие технологии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353" name="Text Box 17"/>
            <p:cNvSpPr txBox="1">
              <a:spLocks noChangeArrowheads="1"/>
            </p:cNvSpPr>
            <p:nvPr/>
          </p:nvSpPr>
          <p:spPr bwMode="auto">
            <a:xfrm>
              <a:off x="5612" y="13245"/>
              <a:ext cx="2665" cy="68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Высокий уровень организации труда 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354" name="Text Box 18"/>
            <p:cNvSpPr txBox="1">
              <a:spLocks noChangeArrowheads="1"/>
            </p:cNvSpPr>
            <p:nvPr/>
          </p:nvSpPr>
          <p:spPr bwMode="auto">
            <a:xfrm>
              <a:off x="8450" y="11223"/>
              <a:ext cx="2608" cy="90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Сведения о реализации инвестиционного проекта 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355" name="Text Box 19"/>
            <p:cNvSpPr txBox="1">
              <a:spLocks noChangeArrowheads="1"/>
            </p:cNvSpPr>
            <p:nvPr/>
          </p:nvSpPr>
          <p:spPr bwMode="auto">
            <a:xfrm>
              <a:off x="8450" y="12195"/>
              <a:ext cx="2608" cy="62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Инвестиционный проект 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356" name="Text Box 20"/>
            <p:cNvSpPr txBox="1">
              <a:spLocks noChangeArrowheads="1"/>
            </p:cNvSpPr>
            <p:nvPr/>
          </p:nvSpPr>
          <p:spPr bwMode="auto">
            <a:xfrm>
              <a:off x="8450" y="12888"/>
              <a:ext cx="2608" cy="62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Технико-экономическое обоснование 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357" name="Text Box 21"/>
            <p:cNvSpPr txBox="1">
              <a:spLocks noChangeArrowheads="1"/>
            </p:cNvSpPr>
            <p:nvPr/>
          </p:nvSpPr>
          <p:spPr bwMode="auto">
            <a:xfrm>
              <a:off x="8450" y="14118"/>
              <a:ext cx="2608" cy="90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Бизнес-план реализации инвестиционного проекта </a:t>
              </a: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358" name="Text Box 22"/>
            <p:cNvSpPr txBox="1">
              <a:spLocks noChangeArrowheads="1"/>
            </p:cNvSpPr>
            <p:nvPr/>
          </p:nvSpPr>
          <p:spPr bwMode="auto">
            <a:xfrm>
              <a:off x="8450" y="13599"/>
              <a:ext cx="2608" cy="45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Обследование заемщика 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359" name="Text Box 23"/>
            <p:cNvSpPr txBox="1">
              <a:spLocks noChangeArrowheads="1"/>
            </p:cNvSpPr>
            <p:nvPr/>
          </p:nvSpPr>
          <p:spPr bwMode="auto">
            <a:xfrm>
              <a:off x="5608" y="11223"/>
              <a:ext cx="2665" cy="90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Конкурентные преимущества компании высокого порядка 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360" name="Text Box 24"/>
            <p:cNvSpPr txBox="1">
              <a:spLocks noChangeArrowheads="1"/>
            </p:cNvSpPr>
            <p:nvPr/>
          </p:nvSpPr>
          <p:spPr bwMode="auto">
            <a:xfrm>
              <a:off x="5627" y="13983"/>
              <a:ext cx="2665" cy="68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Конкурентоспособная продукция 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4361" name="AutoShape 25"/>
            <p:cNvCxnSpPr>
              <a:cxnSpLocks noChangeShapeType="1"/>
            </p:cNvCxnSpPr>
            <p:nvPr/>
          </p:nvCxnSpPr>
          <p:spPr bwMode="auto">
            <a:xfrm>
              <a:off x="6660" y="10983"/>
              <a:ext cx="3375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362" name="AutoShape 26"/>
            <p:cNvCxnSpPr>
              <a:cxnSpLocks noChangeShapeType="1"/>
            </p:cNvCxnSpPr>
            <p:nvPr/>
          </p:nvCxnSpPr>
          <p:spPr bwMode="auto">
            <a:xfrm>
              <a:off x="6660" y="10983"/>
              <a:ext cx="0" cy="24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363" name="AutoShape 27"/>
            <p:cNvCxnSpPr>
              <a:cxnSpLocks noChangeShapeType="1"/>
            </p:cNvCxnSpPr>
            <p:nvPr/>
          </p:nvCxnSpPr>
          <p:spPr bwMode="auto">
            <a:xfrm>
              <a:off x="10035" y="10983"/>
              <a:ext cx="0" cy="24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364" name="AutoShape 28"/>
            <p:cNvCxnSpPr>
              <a:cxnSpLocks noChangeShapeType="1"/>
            </p:cNvCxnSpPr>
            <p:nvPr/>
          </p:nvCxnSpPr>
          <p:spPr bwMode="auto">
            <a:xfrm flipH="1">
              <a:off x="5340" y="11550"/>
              <a:ext cx="268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365" name="AutoShape 29"/>
            <p:cNvCxnSpPr>
              <a:cxnSpLocks noChangeShapeType="1"/>
            </p:cNvCxnSpPr>
            <p:nvPr/>
          </p:nvCxnSpPr>
          <p:spPr bwMode="auto">
            <a:xfrm>
              <a:off x="5340" y="11550"/>
              <a:ext cx="0" cy="271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366" name="AutoShape 30"/>
            <p:cNvCxnSpPr>
              <a:cxnSpLocks noChangeShapeType="1"/>
            </p:cNvCxnSpPr>
            <p:nvPr/>
          </p:nvCxnSpPr>
          <p:spPr bwMode="auto">
            <a:xfrm>
              <a:off x="5340" y="14265"/>
              <a:ext cx="287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367" name="AutoShape 31"/>
            <p:cNvCxnSpPr>
              <a:cxnSpLocks noChangeShapeType="1"/>
            </p:cNvCxnSpPr>
            <p:nvPr/>
          </p:nvCxnSpPr>
          <p:spPr bwMode="auto">
            <a:xfrm>
              <a:off x="5340" y="12423"/>
              <a:ext cx="287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368" name="AutoShape 32"/>
            <p:cNvCxnSpPr>
              <a:cxnSpLocks noChangeShapeType="1"/>
            </p:cNvCxnSpPr>
            <p:nvPr/>
          </p:nvCxnSpPr>
          <p:spPr bwMode="auto">
            <a:xfrm>
              <a:off x="5340" y="12933"/>
              <a:ext cx="287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369" name="AutoShape 33"/>
            <p:cNvCxnSpPr>
              <a:cxnSpLocks noChangeShapeType="1"/>
            </p:cNvCxnSpPr>
            <p:nvPr/>
          </p:nvCxnSpPr>
          <p:spPr bwMode="auto">
            <a:xfrm>
              <a:off x="5340" y="13545"/>
              <a:ext cx="287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370" name="AutoShape 34"/>
            <p:cNvCxnSpPr>
              <a:cxnSpLocks noChangeShapeType="1"/>
            </p:cNvCxnSpPr>
            <p:nvPr/>
          </p:nvCxnSpPr>
          <p:spPr bwMode="auto">
            <a:xfrm>
              <a:off x="11058" y="11550"/>
              <a:ext cx="387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371" name="AutoShape 35"/>
            <p:cNvCxnSpPr>
              <a:cxnSpLocks noChangeShapeType="1"/>
            </p:cNvCxnSpPr>
            <p:nvPr/>
          </p:nvCxnSpPr>
          <p:spPr bwMode="auto">
            <a:xfrm>
              <a:off x="11445" y="11550"/>
              <a:ext cx="0" cy="295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372" name="AutoShape 36"/>
            <p:cNvCxnSpPr>
              <a:cxnSpLocks noChangeShapeType="1"/>
            </p:cNvCxnSpPr>
            <p:nvPr/>
          </p:nvCxnSpPr>
          <p:spPr bwMode="auto">
            <a:xfrm>
              <a:off x="11058" y="14505"/>
              <a:ext cx="387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373" name="AutoShape 37"/>
            <p:cNvCxnSpPr>
              <a:cxnSpLocks noChangeShapeType="1"/>
            </p:cNvCxnSpPr>
            <p:nvPr/>
          </p:nvCxnSpPr>
          <p:spPr bwMode="auto">
            <a:xfrm>
              <a:off x="11058" y="12423"/>
              <a:ext cx="387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374" name="AutoShape 38"/>
            <p:cNvCxnSpPr>
              <a:cxnSpLocks noChangeShapeType="1"/>
            </p:cNvCxnSpPr>
            <p:nvPr/>
          </p:nvCxnSpPr>
          <p:spPr bwMode="auto">
            <a:xfrm>
              <a:off x="11058" y="13198"/>
              <a:ext cx="387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375" name="AutoShape 39"/>
            <p:cNvCxnSpPr>
              <a:cxnSpLocks noChangeShapeType="1"/>
            </p:cNvCxnSpPr>
            <p:nvPr/>
          </p:nvCxnSpPr>
          <p:spPr bwMode="auto">
            <a:xfrm>
              <a:off x="11058" y="13845"/>
              <a:ext cx="387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</p:grpSp>
      <p:sp>
        <p:nvSpPr>
          <p:cNvPr id="43" name="Прямоугольник 42"/>
          <p:cNvSpPr/>
          <p:nvPr/>
        </p:nvSpPr>
        <p:spPr>
          <a:xfrm>
            <a:off x="2643174" y="6143644"/>
            <a:ext cx="409900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/>
              <a:t>Рисунок 1.  Виды обеспечения кредита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714348" y="1214422"/>
            <a:ext cx="820800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Cambria" pitchFamily="18" charset="0"/>
              </a:rPr>
              <a:t>Кредитоспособность -</a:t>
            </a:r>
            <a:r>
              <a:rPr lang="ru-RU" sz="1600" dirty="0" smtClean="0">
                <a:latin typeface="Cambria" pitchFamily="18" charset="0"/>
              </a:rPr>
              <a:t> </a:t>
            </a:r>
            <a:r>
              <a:rPr lang="ru-RU" sz="1600" dirty="0">
                <a:latin typeface="Cambria" pitchFamily="18" charset="0"/>
              </a:rPr>
              <a:t>способность заемщика полностью и в срок рассчитаться по своим долговым обязательствам </a:t>
            </a:r>
            <a:r>
              <a:rPr lang="ru-RU" sz="1600" dirty="0" smtClean="0">
                <a:latin typeface="Cambria" pitchFamily="18" charset="0"/>
              </a:rPr>
              <a:t>- основному </a:t>
            </a:r>
            <a:r>
              <a:rPr lang="ru-RU" sz="1600" dirty="0">
                <a:latin typeface="Cambria" pitchFamily="18" charset="0"/>
              </a:rPr>
              <a:t>долгу и </a:t>
            </a:r>
            <a:r>
              <a:rPr lang="ru-RU" sz="1600" dirty="0" smtClean="0">
                <a:latin typeface="Cambria" pitchFamily="18" charset="0"/>
              </a:rPr>
              <a:t>процентам.</a:t>
            </a:r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uild="p" animBg="1"/>
      <p:bldP spid="4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00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Cambria" pitchFamily="18" charset="0"/>
              </a:rPr>
              <a:t>Исследование организации деятельности Красноярского отделения Поволжского банка ОАО Сбербанк России по сокращению  задолженности по просроченным  кредитам юридических лиц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2844" y="1285860"/>
          <a:ext cx="4429155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714876" y="2500306"/>
            <a:ext cx="4214842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</a:rPr>
              <a:t>Диаграмма 1.  Динамика выдачи кредитов  в Красноярском ОСБ № 4254  (2005-2009 г.г.)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3857620" y="4000504"/>
          <a:ext cx="5286380" cy="2643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42844" y="6143644"/>
            <a:ext cx="4000496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</a:rPr>
              <a:t>Диаграмма 2. Динамика  кредитов,  выданных юридическим лицам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8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8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6385" grpId="0" build="allAtOnce" animBg="1"/>
      <p:bldGraphic spid="6" grpId="0">
        <p:bldAsOne/>
      </p:bldGraphic>
      <p:bldP spid="16386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572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Cambria" pitchFamily="18" charset="0"/>
              </a:rPr>
              <a:t>Исследование организации деятельности Красноярского отделения Поволжского банка ОАО Сбербанк России по сокращению  задолженности по просроченным  кредитам юридических лиц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0" y="1071546"/>
          <a:ext cx="4772016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714844" y="1357298"/>
            <a:ext cx="4429156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</a:rPr>
              <a:t>Диаграмма 3. Динамика средней суммы кредита (2005-2009 г.г.)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3929058" y="3857628"/>
          <a:ext cx="5214942" cy="3000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5929330"/>
            <a:ext cx="4000496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</a:rPr>
              <a:t>Диаграмма 4.  Динамика роста процента просроченной задолженности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0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0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7409" grpId="0" build="p" animBg="1"/>
      <p:bldGraphic spid="7" grpId="0">
        <p:bldAsOne/>
      </p:bldGraphic>
      <p:bldP spid="1741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572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Cambria" pitchFamily="18" charset="0"/>
              </a:rPr>
              <a:t>Исследование организации деятельности Красноярского отделения Поволжского банка ОАО Сбербанк России по сокращению  задолженности по просроченным  кредитам юридических лиц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0" y="1214422"/>
          <a:ext cx="4857752" cy="21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786314" y="2714620"/>
            <a:ext cx="435771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</a:rPr>
              <a:t>Диаграмма 5. Структура портфеля юридических лиц по величине кредита в 2009 году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071942"/>
            <a:ext cx="8424000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 smtClean="0">
                <a:latin typeface="Cambria" pitchFamily="18" charset="0"/>
              </a:rPr>
              <a:t>1. Кредиты </a:t>
            </a:r>
            <a:r>
              <a:rPr lang="ru-RU" sz="1400" dirty="0">
                <a:latin typeface="Cambria" pitchFamily="18" charset="0"/>
              </a:rPr>
              <a:t>юридическим лицам составляют в среднем 87,4 % кредитного портфеля.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3571876"/>
            <a:ext cx="171451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</a:rPr>
              <a:t>Выводы: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4500570"/>
            <a:ext cx="84600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Cambria" pitchFamily="18" charset="0"/>
              </a:rPr>
              <a:t>2. Удельный </a:t>
            </a:r>
            <a:r>
              <a:rPr lang="ru-RU" sz="1400" dirty="0">
                <a:latin typeface="Cambria" pitchFamily="18" charset="0"/>
              </a:rPr>
              <a:t>вес просроченной задолженности в кредитном портфеле клиентов на 1 января 2010 составил 4,4%.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5143513"/>
            <a:ext cx="846000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Cambria" pitchFamily="18" charset="0"/>
              </a:rPr>
              <a:t>3. Деятельность  </a:t>
            </a:r>
            <a:r>
              <a:rPr lang="ru-RU" sz="1400" dirty="0">
                <a:latin typeface="Cambria" pitchFamily="18" charset="0"/>
              </a:rPr>
              <a:t>Красноярского ОСБ № 4254  по снижению просроченной задолженности не является самостоятельной и определена Политикой Сбербанка по управлению рисками  </a:t>
            </a:r>
            <a:r>
              <a:rPr lang="ru-RU" sz="1400" dirty="0" smtClean="0">
                <a:latin typeface="Cambria" pitchFamily="18" charset="0"/>
              </a:rPr>
              <a:t>и </a:t>
            </a:r>
            <a:r>
              <a:rPr lang="ru-RU" sz="1400" dirty="0">
                <a:latin typeface="Cambria" pitchFamily="18" charset="0"/>
              </a:rPr>
              <a:t>Положением о контроле за финансово-хозяйственной деятельностью заемщиков - юридических лиц.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6000768"/>
            <a:ext cx="8429684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Cambria" pitchFamily="18" charset="0"/>
              </a:rPr>
              <a:t>Мероприятия, осуществляемые отделением банка в рамках Политики Сбербанка по управлению рисками, позволили Красноярскому ОСБ № 4254 незначительно, но снизить процент просроченной задолженности в 2009 году по сравнению с 2008 годом.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8433" grpId="0" build="p" animBg="1"/>
      <p:bldP spid="7" grpId="0" build="allAtOnce" animBg="1"/>
      <p:bldP spid="8" grpId="0" build="p" animBg="1"/>
      <p:bldP spid="9" grpId="0" build="allAtOnce" animBg="1"/>
      <p:bldP spid="10" grpId="0" build="allAtOnce" animBg="1"/>
      <p:bldP spid="11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686800" cy="542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Cambria" pitchFamily="18" charset="0"/>
              </a:rPr>
              <a:t>Совершенствование процесса кредитования для сокращения просроченной задолженности юридических лиц в Красноярском отделении Поволжского банка ОАО Сбербанк России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3857620" y="3786190"/>
          <a:ext cx="5286380" cy="2928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" name="Группа 10"/>
          <p:cNvGrpSpPr/>
          <p:nvPr/>
        </p:nvGrpSpPr>
        <p:grpSpPr>
          <a:xfrm>
            <a:off x="285720" y="1071546"/>
            <a:ext cx="4857784" cy="3381870"/>
            <a:chOff x="285720" y="1261576"/>
            <a:chExt cx="4857784" cy="3381870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285720" y="1261576"/>
              <a:ext cx="4857784" cy="3381870"/>
              <a:chOff x="285720" y="1261576"/>
              <a:chExt cx="4857784" cy="3381870"/>
            </a:xfrm>
          </p:grpSpPr>
          <p:pic>
            <p:nvPicPr>
              <p:cNvPr id="6" name="Рисунок 5" descr="http://bo.bdc.ru/2009/6/szhatie_deneg2.jpg"/>
              <p:cNvPicPr/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85720" y="1500174"/>
                <a:ext cx="4838700" cy="31432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458" name="Rectangle 2"/>
              <p:cNvSpPr>
                <a:spLocks noChangeArrowheads="1"/>
              </p:cNvSpPr>
              <p:nvPr/>
            </p:nvSpPr>
            <p:spPr bwMode="auto">
              <a:xfrm>
                <a:off x="285720" y="1261576"/>
                <a:ext cx="4857784" cy="73866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itchFamily="18" charset="0"/>
                    <a:ea typeface="Times New Roman" pitchFamily="18" charset="0"/>
                  </a:rPr>
                  <a:t>Диаграмма 6. Зависимость процентной ставки по кредиту от удельного веса просроченной задолженности в кредитном портфеле (по данным 1998-2009 г.г.)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</a:endParaRPr>
              </a:p>
            </p:txBody>
          </p:sp>
        </p:grpSp>
        <p:sp>
          <p:nvSpPr>
            <p:cNvPr id="10" name="Прямоугольник 9"/>
            <p:cNvSpPr/>
            <p:nvPr/>
          </p:nvSpPr>
          <p:spPr>
            <a:xfrm>
              <a:off x="2500298" y="4357694"/>
              <a:ext cx="2571768" cy="2143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42844" y="6000768"/>
            <a:ext cx="3714776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</a:rPr>
              <a:t>Диаграмма 7. Прогноз процента просроченных кредитов на 2010 год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945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686800" cy="542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Cambria" pitchFamily="18" charset="0"/>
              </a:rPr>
              <a:t>Совершенствование процесса кредитования для сокращения просроченной задолженности юридических лиц в Красноярском отделении Поволжского банка ОАО Сбербанк России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2012" y="1285860"/>
            <a:ext cx="848626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Cambria" pitchFamily="18" charset="0"/>
              </a:rPr>
              <a:t>Мероприятия </a:t>
            </a:r>
            <a:r>
              <a:rPr lang="ru-RU" dirty="0">
                <a:latin typeface="Cambria" pitchFamily="18" charset="0"/>
              </a:rPr>
              <a:t>по совершенствованию организации кредитования и снижения </a:t>
            </a:r>
            <a:r>
              <a:rPr lang="ru-RU" dirty="0" smtClean="0">
                <a:latin typeface="Cambria" pitchFamily="18" charset="0"/>
              </a:rPr>
              <a:t>просроченной задолженности по кредитам в Красноярском ОСБ № 4254: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785786" y="2500306"/>
            <a:ext cx="7715304" cy="34163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</a:rPr>
              <a:t>1. Для удержания доли рынка кредитования юридических лиц  необходимо расширить круг кредитования юридических лиц до предприятий малого и среднего бизнеса и предпринимателей.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</a:rPr>
              <a:t>2. Для снижения уровня просроченной кредиторской задолженности и до уровня 2007 года, необходимо снизить годовую процентную ставку для предприятий МСБ и индивидуальных предпринимателей в пределах 18%.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</a:rPr>
              <a:t>3. Комиссионный сбор необходимо снизить до 1,0 %.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</a:rPr>
              <a:t>4. Использовать схему кредитования снижения кредиторских рисков за счет гарантий и поручительства.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20481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1142984"/>
            <a:ext cx="5857916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</a:rPr>
              <a:t>Таблица 1. Расчет влияния изменения процентной ставки на доходы отделения банка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686800" cy="542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Cambria" pitchFamily="18" charset="0"/>
              </a:rPr>
              <a:t>Совершенствование процесса кредитования для сокращения просроченной задолженности юридических лиц в Красноярском отделении Поволжского банка ОАО Сбербанк России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1785926"/>
          <a:ext cx="5929353" cy="1643073"/>
        </p:xfrm>
        <a:graphic>
          <a:graphicData uri="http://schemas.openxmlformats.org/drawingml/2006/table">
            <a:tbl>
              <a:tblPr/>
              <a:tblGrid>
                <a:gridCol w="2928043"/>
                <a:gridCol w="512413"/>
                <a:gridCol w="495225"/>
                <a:gridCol w="456400"/>
                <a:gridCol w="512446"/>
                <a:gridCol w="512413"/>
                <a:gridCol w="512413"/>
              </a:tblGrid>
              <a:tr h="3843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Процентная ставка по кредиту, %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28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26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24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22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20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18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6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Количество привлеченных клиентов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18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705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Сумма по привлеченным кредитам, тыс. руб.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1000,0</a:t>
                      </a:r>
                    </a:p>
                  </a:txBody>
                  <a:tcPr marL="67132" marR="671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1500,0</a:t>
                      </a:r>
                    </a:p>
                  </a:txBody>
                  <a:tcPr marL="67132" marR="671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4000,0</a:t>
                      </a:r>
                    </a:p>
                  </a:txBody>
                  <a:tcPr marL="67132" marR="671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5500,0</a:t>
                      </a:r>
                    </a:p>
                  </a:txBody>
                  <a:tcPr marL="67132" marR="671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7000,0</a:t>
                      </a:r>
                    </a:p>
                  </a:txBody>
                  <a:tcPr marL="67132" marR="671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9000,0</a:t>
                      </a:r>
                    </a:p>
                  </a:txBody>
                  <a:tcPr marL="67132" marR="671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35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Валовая выручка по привлеченным кредитам из расчета 33% ставки, тыс. руб.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330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495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1320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1815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2310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2970</a:t>
                      </a:r>
                    </a:p>
                  </a:txBody>
                  <a:tcPr marL="67132" marR="67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500430" y="3500438"/>
            <a:ext cx="5214974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</a:rPr>
              <a:t>Таблица 2. Прирост кредитования юридических лиц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786050" y="3929066"/>
          <a:ext cx="6095999" cy="1485900"/>
        </p:xfrm>
        <a:graphic>
          <a:graphicData uri="http://schemas.openxmlformats.org/drawingml/2006/table">
            <a:tbl>
              <a:tblPr/>
              <a:tblGrid>
                <a:gridCol w="2128256"/>
                <a:gridCol w="602537"/>
                <a:gridCol w="637539"/>
                <a:gridCol w="637539"/>
                <a:gridCol w="637539"/>
                <a:gridCol w="637539"/>
                <a:gridCol w="815050"/>
              </a:tblGrid>
              <a:tr h="5943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</a:rPr>
                        <a:t>Годы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</a:rPr>
                        <a:t>2005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</a:rPr>
                        <a:t>2006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</a:rPr>
                        <a:t>2007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</a:rPr>
                        <a:t>2008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</a:rPr>
                        <a:t>2009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</a:rPr>
                        <a:t>Прогноз 2010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50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</a:rPr>
                        <a:t>Количество выданных кредитов, ед.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</a:rPr>
                        <a:t>479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</a:rPr>
                        <a:t>907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</a:rPr>
                        <a:t>1095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</a:rPr>
                        <a:t>757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</a:rPr>
                        <a:t>958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25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</a:rPr>
                        <a:t>Темп прироста, %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</a:rPr>
                        <a:t>+89,35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</a:rPr>
                        <a:t>+20,73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</a:rPr>
                        <a:t>-30,87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</a:rPr>
                        <a:t>+26,55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</a:rPr>
                        <a:t>+24,44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7504" marR="675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57158" y="5715016"/>
            <a:ext cx="8501122" cy="89255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Cambria" pitchFamily="18" charset="0"/>
              </a:rPr>
              <a:t>Ожидаемая  </a:t>
            </a:r>
            <a:r>
              <a:rPr lang="ru-RU" sz="1600" dirty="0">
                <a:latin typeface="Cambria" pitchFamily="18" charset="0"/>
              </a:rPr>
              <a:t>эффективность от внедрения мероприятий по сокращению просроченной  задолженности по кредитам юридических </a:t>
            </a:r>
            <a:r>
              <a:rPr lang="ru-RU" sz="1600" dirty="0" smtClean="0">
                <a:latin typeface="Cambria" pitchFamily="18" charset="0"/>
              </a:rPr>
              <a:t>лиц: </a:t>
            </a:r>
            <a:r>
              <a:rPr lang="ru-RU" sz="2000" b="1" dirty="0" smtClean="0">
                <a:latin typeface="Cambria" pitchFamily="18" charset="0"/>
              </a:rPr>
              <a:t>+ 30</a:t>
            </a:r>
            <a:r>
              <a:rPr lang="ru-RU" sz="2000" b="1" dirty="0">
                <a:latin typeface="Cambria" pitchFamily="18" charset="0"/>
              </a:rPr>
              <a:t> 367,3 тыс. руб.</a:t>
            </a:r>
          </a:p>
          <a:p>
            <a:pPr algn="ctr"/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50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 build="p" animBg="1"/>
      <p:bldP spid="21506" grpId="0" build="p" animBg="1"/>
      <p:bldP spid="9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2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5EA226"/>
      </a:accent1>
      <a:accent2>
        <a:srgbClr val="EA157A"/>
      </a:accent2>
      <a:accent3>
        <a:srgbClr val="FEB80A"/>
      </a:accent3>
      <a:accent4>
        <a:srgbClr val="00ADDC"/>
      </a:accent4>
      <a:accent5>
        <a:srgbClr val="7030A0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153</TotalTime>
  <Words>757</Words>
  <Application>Microsoft Office PowerPoint</Application>
  <PresentationFormat>Экран (4:3)</PresentationFormat>
  <Paragraphs>132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 Самарская академия  государственного и муниципального управления  </vt:lpstr>
      <vt:lpstr>Слайд 2</vt:lpstr>
      <vt:lpstr>Теоретические основы процесса кредитования юридических лиц коммерческими банками </vt:lpstr>
      <vt:lpstr>Исследование организации деятельности Красноярского отделения Поволжского банка ОАО Сбербанк России по сокращению  задолженности по просроченным  кредитам юридических лиц </vt:lpstr>
      <vt:lpstr>Исследование организации деятельности Красноярского отделения Поволжского банка ОАО Сбербанк России по сокращению  задолженности по просроченным  кредитам юридических лиц </vt:lpstr>
      <vt:lpstr>Исследование организации деятельности Красноярского отделения Поволжского банка ОАО Сбербанк России по сокращению  задолженности по просроченным  кредитам юридических лиц </vt:lpstr>
      <vt:lpstr>Совершенствование процесса кредитования для сокращения просроченной задолженности юридических лиц в Красноярском отделении Поволжского банка ОАО Сбербанк России  </vt:lpstr>
      <vt:lpstr>Совершенствование процесса кредитования для сокращения просроченной задолженности юридических лиц в Красноярском отделении Поволжского банка ОАО Сбербанк России  </vt:lpstr>
      <vt:lpstr>Совершенствование процесса кредитования для сокращения просроченной задолженности юридических лиц в Красноярском отделении Поволжского банка ОАО Сбербанк России  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Самарская академия  государственного и муниципального управления  </dc:title>
  <dc:creator>Марина</dc:creator>
  <cp:lastModifiedBy>Марина</cp:lastModifiedBy>
  <cp:revision>25</cp:revision>
  <dcterms:created xsi:type="dcterms:W3CDTF">2010-06-16T07:55:10Z</dcterms:created>
  <dcterms:modified xsi:type="dcterms:W3CDTF">2010-08-28T09:53:08Z</dcterms:modified>
</cp:coreProperties>
</file>