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5" r:id="rId1"/>
  </p:sldMasterIdLst>
  <p:notesMasterIdLst>
    <p:notesMasterId r:id="rId24"/>
  </p:notesMasterIdLst>
  <p:sldIdLst>
    <p:sldId id="279" r:id="rId2"/>
    <p:sldId id="257" r:id="rId3"/>
    <p:sldId id="258" r:id="rId4"/>
    <p:sldId id="259" r:id="rId5"/>
    <p:sldId id="261" r:id="rId6"/>
    <p:sldId id="262" r:id="rId7"/>
    <p:sldId id="264" r:id="rId8"/>
    <p:sldId id="273" r:id="rId9"/>
    <p:sldId id="274" r:id="rId10"/>
    <p:sldId id="268" r:id="rId11"/>
    <p:sldId id="269" r:id="rId12"/>
    <p:sldId id="270" r:id="rId13"/>
    <p:sldId id="271" r:id="rId14"/>
    <p:sldId id="283" r:id="rId15"/>
    <p:sldId id="284" r:id="rId16"/>
    <p:sldId id="285" r:id="rId17"/>
    <p:sldId id="287" r:id="rId18"/>
    <p:sldId id="288" r:id="rId19"/>
    <p:sldId id="289" r:id="rId20"/>
    <p:sldId id="281" r:id="rId21"/>
    <p:sldId id="280" r:id="rId22"/>
    <p:sldId id="2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C2E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60" autoAdjust="0"/>
  </p:normalViewPr>
  <p:slideViewPr>
    <p:cSldViewPr>
      <p:cViewPr varScale="1">
        <p:scale>
          <a:sx n="45" d="100"/>
          <a:sy n="45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0823E9-E58D-4167-B642-F4D878C2FE8B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9654E-C77E-41CE-9516-56F1FFF0D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1B0C1C-D07B-4B35-936B-F90C16D3509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50F5B4-23BA-4393-B6FE-555A318CD93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F2E5AD-B445-4192-BBCA-B57E8B56D55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CF7E-B923-4E55-BF73-7BC02D48939B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2C3A-F0A8-49AA-B028-19EC9B7C9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C47B9-325F-4E58-AE43-53B1CE5BD85D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796CF-6BDC-4E51-B829-E58C50D15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84B76-6799-4B65-B906-3CADB2BFA7AA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3D33-C023-42FE-AE56-73646DE5B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3B35-3987-45BD-A036-7681C3DBFFDF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59DC8-5F38-4E11-96AD-8309D8262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92F6-9D84-41C0-A9F9-BCE000B5D59A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E3D9E-B214-47B3-B34A-ADC954F0E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CC81E-9CFF-46A3-8AD8-66BAE1AF0EB0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B24E-C9B9-4B2F-8B95-63FACA1CE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CBC43-084D-4126-88C8-834E572105A5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84F3-3686-48F1-8FB1-EFD844D5E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2A1EA-574C-420E-ADA0-B1A197434F9D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3980E-CFD0-4007-8F3F-11AD8C0A4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B8430-8410-40AD-8D6A-6615C1D81AFC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BB68-E5AB-4A1B-9294-8F2AA93A5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4BB8E-47EF-40DA-998A-4BAF6FC9253A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DF85-F43A-4882-966A-0F78ABC90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5245E-1BDC-495F-A381-0E23BF463F02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83FD0-D7A0-4805-B7A8-80AAFE5C2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7628D59-AAC8-444A-984F-599360A60F48}" type="datetimeFigureOut">
              <a:rPr lang="ru-RU"/>
              <a:pPr>
                <a:defRPr/>
              </a:pPr>
              <a:t>21.12.2009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2198CA7-6D06-4ED2-B1C5-F0B1771ED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14" r:id="rId2"/>
    <p:sldLayoutId id="2147484223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4" r:id="rId9"/>
    <p:sldLayoutId id="2147484220" r:id="rId10"/>
    <p:sldLayoutId id="21474842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9001156" cy="5286412"/>
          </a:xfrm>
        </p:spPr>
        <p:txBody>
          <a:bodyPr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4400" b="1" u="sng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ТЕМА:  </a:t>
            </a:r>
            <a:r>
              <a:rPr lang="ru-RU" sz="4400" b="1" dirty="0" smtClean="0">
                <a:solidFill>
                  <a:srgbClr val="7030A0"/>
                </a:solidFill>
              </a:rPr>
              <a:t>ПРОФЕССИОНАЛИЗМ СОЦИАЛЬНОГО РАБОТНИКА КАК УСЛОВИЕ ЭФФЕКТИВНОЙ ДЕЯТЕЛЬНОСТИ  СОЦИАЛЬНЫХ СЛУЖБ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42844" y="785794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dirty="0">
                <a:ln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Рис. 3.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Как вы оцениваете материально-техническую оснащенность дома-интерната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?» </a:t>
            </a:r>
            <a:endParaRPr lang="ru-RU" sz="2400" dirty="0">
              <a:ln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7030A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4340" name="Диаграм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8072494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500043"/>
            <a:ext cx="87868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4.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Хотели бы Вы улучшить материально-техническую оснащенность дома-интерната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Диаграмма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8286808" cy="4929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4282" y="785794"/>
            <a:ext cx="871543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Рис. 5.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Какой контингент граждан проживает в Вашем доме-интернате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400" dirty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Диаграмма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8001056" cy="44291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42844" y="714356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Рис. 6.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Какую группу из вышеперечисленных  Вы обслуживаете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4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17412" name="Диаграмма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14488"/>
            <a:ext cx="7286676" cy="43577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14282" y="571480"/>
            <a:ext cx="892971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Рис. 7.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Как часто Вы являетесь организатором в проведении различных мероприятий для проживающих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4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0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18436" name="Диаграмма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857364"/>
            <a:ext cx="7429552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500043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8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</a:rPr>
              <a:t>Считаете ли Вы свои профессиональные знания и умения  достаточными для работы в доме-интернате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Диаграмма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00240"/>
            <a:ext cx="771530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500043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9.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</a:rPr>
              <a:t>Считаете ли Вы необходимым повышать свое образование, пройти курсы повышения квалификации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Диаграмма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814393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500043"/>
            <a:ext cx="89297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10. </a:t>
            </a:r>
            <a:r>
              <a:rPr lang="ru-RU" sz="32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</a:rPr>
              <a:t>Нравится ли Вам работать в доме-интернате</a:t>
            </a:r>
            <a:r>
              <a:rPr lang="ru-RU" sz="32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32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Диаграмма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800105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428604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11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</a:rPr>
              <a:t>Как часто вы используете   нестандартные, новые методы, приемы, технологии в работе с клиентами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Диаграмма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7500990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282" y="500043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Рис. 12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</a:rPr>
              <a:t>Как вы считаете, какой на ваш взгляд уровень профессионализма социальных работников вашего дома-интерната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  <a:p>
            <a:pPr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Диаграмма 1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143125"/>
            <a:ext cx="7572375" cy="4286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4429156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4800" b="1" u="sng" dirty="0" smtClean="0">
                <a:ln w="635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ОБЪЕКТ ИССЛЕДОВАНИЯ</a:t>
            </a:r>
            <a:r>
              <a:rPr lang="ru-RU" b="1" u="sng" dirty="0" smtClean="0">
                <a:ln w="635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  <a:r>
              <a:rPr lang="ru-RU" b="1" dirty="0" smtClean="0">
                <a:ln w="635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5400" b="1" dirty="0" smtClean="0">
                <a:ln w="635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ДЕЯТЕЛЬНОСТИ СПЕЦИАЛИСТА ПО СОЦИАЛЬНОЙ РАБОТЕ.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429625" cy="7858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u="sng" dirty="0" smtClean="0">
                <a:solidFill>
                  <a:srgbClr val="FF0000"/>
                </a:solidFill>
              </a:rPr>
              <a:t>В </a:t>
            </a:r>
            <a:r>
              <a:rPr lang="ru-RU" sz="2800" b="1" u="sng" dirty="0" smtClean="0">
                <a:solidFill>
                  <a:srgbClr val="FF0000"/>
                </a:solidFill>
              </a:rPr>
              <a:t>результате анализа анкетирования мы пришли к следующим выводам.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858250" cy="52149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коллектив обладает достаточным уровнем знаний, умений;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коллектив социальных работников дома-интерната достаточно устоявшийся. Основную часть составляют специалисты уже проработавшие от 1 года до 3 лет и от 5 до 10 лет. Поэтому можно сказать, что коллектив достаточно </a:t>
            </a:r>
            <a:r>
              <a:rPr lang="ru-RU" sz="1200" b="1" dirty="0" err="1" smtClean="0">
                <a:solidFill>
                  <a:srgbClr val="7030A0"/>
                </a:solidFill>
              </a:rPr>
              <a:t>опытенв</a:t>
            </a:r>
            <a:r>
              <a:rPr lang="ru-RU" sz="1200" b="1" dirty="0" smtClean="0">
                <a:solidFill>
                  <a:srgbClr val="7030A0"/>
                </a:solidFill>
              </a:rPr>
              <a:t> оказании социальных услуг, в коллективе сформировано профессиональное поведение: опыт в выполнении должностных обязанностей и функций;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дом-интернат хорошо оснащен в материально-техническом плане;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 коллектив социальных работников считает необходимым несмотря на то, что уровень  материально-технической оснащенности положителен, постоянно внедрять что-то новое в работе, приобретать современное оборудование, отвечающее современным требованиям. Стараются обеспечить комфорт проживающих в доме-интернате и также улучшить свои условия труда;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социальные работники работают и должны иметь навык работы со всеми категориями лиц, которые нуждаются в социальной помощи;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основной контингент проживающих в доме-интернате составляют пожилые люди;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социальные работники имеют организаторские способности. Всегда стараются быть первыми в решении большинства вопросов. Не пытаются переложить свою работу на других, а наоборот пытаются помогать друг другу;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большинство опрошенных считают себя подготовленными к работе с  проживающими в доме-интернате, т.е. владеющими достаточным уровнем профессионализма, позволяющими достичь наибольших результатов в деятельности социальных служб;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большую часть составляют работники, проработавшие от 1 года до 3 лети имеют среднее профессиональное образование. Поэтому повышать свой профессиональный уровень им необходимо. Также видно, что они пытаются идти в ногу со временем, постоянно отслеживают вновь появляющиеся технологии в социальной работе, изучить их и применять в своей практике;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основной причиной по которой социальные работники работают в доме-интернате является их собственное желание, а не жизненная необходимость или от того, что не где больше работать.  По данным опроса можно сделать вывод, что как правило при таких результатах опроса в коллективе существует благоприятный психологический климат, существенная удовлетворенность своей деятельностью. Это является показателем эффективной деятельности специалиста так и всего коллектива;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социальные работники стараются часто использовать в своей работе новые методы, не действует по шаблону, пытаются заинтересовать обслуживаемых лиц, используя различные методы и технологии в работе;</a:t>
            </a:r>
          </a:p>
          <a:p>
            <a:pPr eaLnBrk="1" hangingPunct="1">
              <a:defRPr/>
            </a:pPr>
            <a:r>
              <a:rPr lang="ru-RU" sz="1200" b="1" dirty="0" smtClean="0">
                <a:solidFill>
                  <a:srgbClr val="7030A0"/>
                </a:solidFill>
              </a:rPr>
              <a:t>социальные работники считают своих коллег профессионалами в своем деле.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9001156" cy="71438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>     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u="sng" dirty="0" smtClean="0">
                <a:solidFill>
                  <a:srgbClr val="FF0000"/>
                </a:solidFill>
              </a:rPr>
              <a:t>предложения и рекомендации: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714375"/>
            <a:ext cx="9001125" cy="6286500"/>
          </a:xfrm>
        </p:spPr>
        <p:txBody>
          <a:bodyPr/>
          <a:lstStyle/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Создавать условия для мотивации повышения квалификации через курсовую подготовку;</a:t>
            </a:r>
          </a:p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Организовывать практические и теоретические семинары для обучения теории, методики и практики социальной работы; </a:t>
            </a:r>
          </a:p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Изучать и внедрять инновационные формы и методы работы с клиентами в доме-интернате;</a:t>
            </a:r>
          </a:p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Организовать обобщение опытом. Создать информационный банк данных о новых методах, приемах и технологиях;</a:t>
            </a:r>
          </a:p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Создавать условия для своевременного выполнения обязательств перед клиентом; для формирования уважительного отношения к клиентам и принятия их такими, какие они есть;</a:t>
            </a:r>
          </a:p>
          <a:p>
            <a:pPr marL="342900" marR="0" indent="-342900" algn="l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200" smtClean="0"/>
              <a:t>Создавать в доме-интернате условия для включения проживающих в различные виды деятельности, помогая им в самосовершенствовании и освоении специальных новых методик в организации досуга.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572560" cy="2184850"/>
          </a:xfrm>
        </p:spPr>
        <p:txBody>
          <a:bodyPr>
            <a:prstTxWarp prst="textCurveDown">
              <a:avLst>
                <a:gd name="adj" fmla="val 46396"/>
              </a:avLst>
            </a:prstTxWarp>
            <a:norm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ln w="635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СПАСИБО ЗА ВНИМАНИЕ!</a:t>
            </a:r>
            <a:endParaRPr lang="ru-RU" sz="4800" b="1" i="1" dirty="0">
              <a:ln w="635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0174"/>
            <a:ext cx="9001156" cy="4375952"/>
          </a:xfrm>
        </p:spPr>
        <p:txBody>
          <a:bodyPr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6000" b="1" u="sng" dirty="0" smtClean="0">
                <a:ln w="6350"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Предмет исследования </a:t>
            </a:r>
            <a:r>
              <a:rPr lang="ru-RU" sz="6000" b="1" dirty="0" smtClean="0">
                <a:ln w="6350"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rgbClr val="C00000"/>
                </a:solidFill>
              </a:rPr>
              <a:t>– особенности профессионализма специалиста по социальной работе. </a:t>
            </a:r>
            <a:endParaRPr lang="ru-RU" sz="60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001156" cy="5661836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6700" b="1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</a:rPr>
              <a:t>Цель:</a:t>
            </a:r>
            <a:r>
              <a:rPr lang="ru-RU" sz="6700" b="1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</a:rPr>
              <a:t>  </a:t>
            </a:r>
            <a:r>
              <a:rPr lang="ru-RU" sz="5400" b="1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</a:rPr>
              <a:t>изучение влияния специалиста по социальной работе на эффективную деятельность социальных служб.</a:t>
            </a:r>
            <a:br>
              <a:rPr lang="ru-RU" sz="5400" b="1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</a:rPr>
            </a:br>
            <a:endParaRPr lang="ru-RU" sz="5400" b="1" dirty="0">
              <a:ln w="635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062912" cy="1357298"/>
          </a:xfrm>
        </p:spPr>
        <p:txBody>
          <a:bodyPr>
            <a:normAutofit fontScale="90000"/>
          </a:bodyPr>
          <a:lstStyle/>
          <a:p>
            <a:pPr marL="484632" algn="l"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/>
              </a:rPr>
              <a:t>Задачи: </a:t>
            </a:r>
            <a:r>
              <a:rPr lang="ru-RU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dirty="0">
              <a:ln w="635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1214438"/>
            <a:ext cx="9001125" cy="5500687"/>
          </a:xfrm>
        </p:spPr>
        <p:txBody>
          <a:bodyPr/>
          <a:lstStyle/>
          <a:p>
            <a:pPr marL="457200" marR="0" indent="-457200" algn="just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400" smtClean="0">
                <a:latin typeface="Bookman Old Style" pitchFamily="18" charset="0"/>
              </a:rPr>
              <a:t>Проанализировать литературу по проблеме. </a:t>
            </a:r>
          </a:p>
          <a:p>
            <a:pPr marL="457200" marR="0" indent="-457200" algn="just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400" smtClean="0">
                <a:latin typeface="Bookman Old Style" pitchFamily="18" charset="0"/>
              </a:rPr>
              <a:t>Определить понятие, критерии эффективности деятельности социальных служб;</a:t>
            </a:r>
          </a:p>
          <a:p>
            <a:pPr marL="457200" marR="0" indent="-457200" algn="just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400" smtClean="0">
                <a:latin typeface="Bookman Old Style" pitchFamily="18" charset="0"/>
              </a:rPr>
              <a:t>Охарактеризовать сущность, содержание, виды и принципы профессионализма специалиста по социальной работе;</a:t>
            </a:r>
          </a:p>
          <a:p>
            <a:pPr marL="457200" marR="0" indent="-457200" algn="just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400" smtClean="0">
                <a:latin typeface="Bookman Old Style" pitchFamily="18" charset="0"/>
              </a:rPr>
              <a:t>Рассмотреть влияние социального образования на профессионализм специалиста по социальной работе;</a:t>
            </a:r>
          </a:p>
          <a:p>
            <a:pPr marL="457200" marR="0" indent="-457200" algn="just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ru-RU" sz="2400" smtClean="0">
                <a:latin typeface="Bookman Old Style" pitchFamily="18" charset="0"/>
              </a:rPr>
              <a:t>Разработать рекомендации по повышению профессиональной компетентности специалиста по социальной работе.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5400" b="1" u="sng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Гипотеза исследования</a:t>
            </a:r>
            <a:r>
              <a:rPr lang="ru-RU" sz="5400" b="1" dirty="0" smtClean="0">
                <a:ln w="63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C000"/>
                </a:solidFill>
              </a:rPr>
              <a:t>:</a:t>
            </a:r>
            <a:endParaRPr lang="ru-RU" sz="5400" b="1" dirty="0">
              <a:ln w="635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501090" cy="438912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800" b="1" dirty="0" smtClean="0">
                <a:ln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ru-RU" sz="4400" b="1" dirty="0" smtClean="0">
                <a:solidFill>
                  <a:srgbClr val="7030A0"/>
                </a:solidFill>
              </a:rPr>
              <a:t>мы предполагаем, что чем выше профессионализм социального работника, тем эффективней деятельность социальных служб в целом.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715436" cy="3929090"/>
          </a:xfrm>
        </p:spPr>
        <p:txBody>
          <a:bodyPr>
            <a:prstTxWarp prst="textFadeRight">
              <a:avLst>
                <a:gd name="adj" fmla="val 0"/>
              </a:avLst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Профессионализм — это высокий, устойчивый уровень знаний, умений и навыков, позволяющий достигать наибольшей эффективности в профессиональной деятельности.</a:t>
            </a:r>
            <a:endParaRPr lang="ru-RU" sz="3200" b="1" dirty="0">
              <a:ln w="635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85720" y="785794"/>
            <a:ext cx="864399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Рис. 1. </a:t>
            </a:r>
            <a:r>
              <a:rPr lang="ru-RU" sz="24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</a:rPr>
              <a:t>Ваше образование?»</a:t>
            </a:r>
            <a:endParaRPr lang="ru-RU" sz="2400" dirty="0">
              <a:solidFill>
                <a:srgbClr val="7030A0"/>
              </a:solidFill>
            </a:endParaRPr>
          </a:p>
          <a:p>
            <a:pPr algn="just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2292" name="Диаграмма 1"/>
          <p:cNvPicPr>
            <a:picLocks noChangeArrowheads="1"/>
          </p:cNvPicPr>
          <p:nvPr/>
        </p:nvPicPr>
        <p:blipFill>
          <a:blip r:embed="rId2" cstate="print"/>
          <a:srcRect b="-18"/>
          <a:stretch>
            <a:fillRect/>
          </a:stretch>
        </p:blipFill>
        <p:spPr bwMode="auto">
          <a:xfrm>
            <a:off x="714375" y="1571625"/>
            <a:ext cx="7643813" cy="4643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85720" y="642918"/>
            <a:ext cx="814393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>
              <a:defRPr/>
            </a:pPr>
            <a:r>
              <a:rPr lang="ru-RU" sz="28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2 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7030A0"/>
                </a:solidFill>
              </a:rPr>
              <a:t>Стаж работы в должности</a:t>
            </a:r>
            <a:r>
              <a:rPr lang="ru-RU" sz="2800" b="1" dirty="0">
                <a:solidFill>
                  <a:srgbClr val="7030A0"/>
                </a:solidFill>
                <a:latin typeface="Bookman Old Style" pitchFamily="18" charset="0"/>
              </a:rPr>
              <a:t>?»</a:t>
            </a:r>
            <a:endParaRPr lang="ru-RU" sz="2800" dirty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defRPr/>
            </a:pPr>
            <a:endParaRPr lang="ru-RU" sz="20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defRPr/>
            </a:pP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17" name="Диаграмма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15370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490</TotalTime>
  <Words>790</Words>
  <Application>Microsoft Office PowerPoint</Application>
  <PresentationFormat>Экран (4:3)</PresentationFormat>
  <Paragraphs>52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Constantia</vt:lpstr>
      <vt:lpstr>Wingdings 2</vt:lpstr>
      <vt:lpstr>Bookman Old Style</vt:lpstr>
      <vt:lpstr>Поток</vt:lpstr>
      <vt:lpstr>ТЕМА:  ПРОФЕССИОНАЛИЗМ СОЦИАЛЬНОГО РАБОТНИКА КАК УСЛОВИЕ ЭФФЕКТИВНОЙ ДЕЯТЕЛЬНОСТИ  СОЦИАЛЬНЫХ СЛУЖБ </vt:lpstr>
      <vt:lpstr>ОБЪЕКТ ИССЛЕДОВАНИЯ – ПРОЦЕСС ДЕЯТЕЛЬНОСТИ СПЕЦИАЛИСТА ПО СОЦИАЛЬНОЙ РАБОТЕ. </vt:lpstr>
      <vt:lpstr>Предмет исследования – особенности профессионализма специалиста по социальной работе. </vt:lpstr>
      <vt:lpstr>Цель:  изучение влияния специалиста по социальной работе на эффективную деятельность социальных служб. </vt:lpstr>
      <vt:lpstr>     Задачи:  </vt:lpstr>
      <vt:lpstr>Гипотеза исследования:</vt:lpstr>
      <vt:lpstr>Профессионализм — это высокий, устойчивый уровень знаний, умений и навыков, позволяющий достигать наибольшей эффективности в профессиональной деятельности.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В результате анализа анкетирования мы пришли к следующим выводам. </vt:lpstr>
      <vt:lpstr>          предложения и рекомендации: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MORRIS</cp:lastModifiedBy>
  <cp:revision>56</cp:revision>
  <dcterms:created xsi:type="dcterms:W3CDTF">2008-05-29T17:21:44Z</dcterms:created>
  <dcterms:modified xsi:type="dcterms:W3CDTF">2009-12-21T09:56:32Z</dcterms:modified>
</cp:coreProperties>
</file>